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9" r:id="rId12"/>
    <p:sldId id="270" r:id="rId13"/>
    <p:sldId id="267" r:id="rId14"/>
    <p:sldId id="271" r:id="rId15"/>
    <p:sldId id="284" r:id="rId16"/>
    <p:sldId id="266" r:id="rId17"/>
    <p:sldId id="272" r:id="rId18"/>
    <p:sldId id="279" r:id="rId19"/>
    <p:sldId id="273" r:id="rId20"/>
    <p:sldId id="280" r:id="rId21"/>
    <p:sldId id="274" r:id="rId22"/>
    <p:sldId id="281" r:id="rId23"/>
    <p:sldId id="275" r:id="rId24"/>
    <p:sldId id="282" r:id="rId25"/>
    <p:sldId id="276" r:id="rId26"/>
    <p:sldId id="283" r:id="rId27"/>
    <p:sldId id="27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4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0872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45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655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50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69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9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9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2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0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7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2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5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0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BCB37-B2A6-42A8-8031-BB093C3942E9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5AE1BB-DD24-442F-861B-C245AACA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ac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Community-Based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Meghan </a:t>
            </a:r>
            <a:r>
              <a:rPr lang="en-US" dirty="0" err="1" smtClean="0"/>
              <a:t>Ashlin</a:t>
            </a:r>
            <a:r>
              <a:rPr lang="en-US" dirty="0" smtClean="0"/>
              <a:t> Rich, Faculty Coordinator</a:t>
            </a:r>
          </a:p>
          <a:p>
            <a:r>
              <a:rPr lang="en-US" dirty="0" smtClean="0"/>
              <a:t>Office of Community-Based Learning</a:t>
            </a:r>
          </a:p>
          <a:p>
            <a:r>
              <a:rPr lang="en-US" dirty="0" smtClean="0"/>
              <a:t>University of Scranton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7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3345"/>
            <a:ext cx="8596668" cy="1487055"/>
          </a:xfrm>
        </p:spPr>
        <p:txBody>
          <a:bodyPr/>
          <a:lstStyle/>
          <a:p>
            <a:r>
              <a:rPr lang="en-US" dirty="0" smtClean="0"/>
              <a:t>How is CBL different from Service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7273"/>
            <a:ext cx="8965430" cy="47844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It isn’t</a:t>
            </a:r>
          </a:p>
          <a:p>
            <a:endParaRPr lang="en-US" sz="2000" dirty="0"/>
          </a:p>
          <a:p>
            <a:r>
              <a:rPr lang="en-US" sz="2000" dirty="0" smtClean="0"/>
              <a:t>Different institutions prefer different names for similar programs</a:t>
            </a:r>
          </a:p>
          <a:p>
            <a:pPr lvl="1"/>
            <a:r>
              <a:rPr lang="en-US" sz="1800" dirty="0" smtClean="0"/>
              <a:t>University of Maryland: </a:t>
            </a:r>
            <a:r>
              <a:rPr lang="en-US" sz="1800" i="1" dirty="0" smtClean="0"/>
              <a:t>community service-learning</a:t>
            </a:r>
          </a:p>
          <a:p>
            <a:pPr lvl="1"/>
            <a:r>
              <a:rPr lang="en-US" sz="1800" dirty="0" smtClean="0"/>
              <a:t>University of Pennsylvania: </a:t>
            </a:r>
            <a:r>
              <a:rPr lang="en-US" sz="1800" i="1" dirty="0" smtClean="0"/>
              <a:t>academically based community service</a:t>
            </a:r>
          </a:p>
          <a:p>
            <a:endParaRPr lang="en-US" sz="2000" dirty="0"/>
          </a:p>
          <a:p>
            <a:r>
              <a:rPr lang="en-US" sz="2000" dirty="0" smtClean="0"/>
              <a:t>Service learning is the most common name</a:t>
            </a:r>
          </a:p>
          <a:p>
            <a:endParaRPr lang="en-US" sz="2000" dirty="0"/>
          </a:p>
          <a:p>
            <a:r>
              <a:rPr lang="en-US" sz="2000" dirty="0" smtClean="0"/>
              <a:t>The University of Scranton chose to change SL to CBL to reflect our emphasis on the tie between community-defined needs and the academic learning experience. </a:t>
            </a:r>
          </a:p>
        </p:txBody>
      </p:sp>
    </p:spTree>
    <p:extLst>
      <p:ext uri="{BB962C8B-B14F-4D97-AF65-F5344CB8AC3E}">
        <p14:creationId xmlns:p14="http://schemas.microsoft.com/office/powerpoint/2010/main" val="1482795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5527"/>
            <a:ext cx="8919248" cy="4876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There is no one definition of “community”</a:t>
            </a:r>
          </a:p>
          <a:p>
            <a:endParaRPr lang="en-US" sz="2000" dirty="0"/>
          </a:p>
          <a:p>
            <a:r>
              <a:rPr lang="en-US" sz="2000" dirty="0"/>
              <a:t>T</a:t>
            </a:r>
            <a:r>
              <a:rPr lang="en-US" sz="2000" dirty="0" smtClean="0"/>
              <a:t>he university and the community are not separate entities, but may have competing interests</a:t>
            </a:r>
          </a:p>
          <a:p>
            <a:endParaRPr lang="en-US" sz="2000" dirty="0"/>
          </a:p>
          <a:p>
            <a:r>
              <a:rPr lang="en-US" sz="2000" dirty="0" smtClean="0"/>
              <a:t>It can include local, national, or global communities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/>
              <a:t>Community-based </a:t>
            </a:r>
            <a:r>
              <a:rPr lang="en-US" sz="2000" dirty="0" smtClean="0"/>
              <a:t>organizations </a:t>
            </a:r>
            <a:r>
              <a:rPr lang="en-US" sz="2000" dirty="0"/>
              <a:t>are the most common partners for CBL</a:t>
            </a:r>
          </a:p>
          <a:p>
            <a:pPr lvl="1"/>
            <a:r>
              <a:rPr lang="en-US" sz="2000" dirty="0"/>
              <a:t>Otherwise, CBL can be sporadic and not sufficiently </a:t>
            </a:r>
            <a:r>
              <a:rPr lang="en-US" sz="2000" dirty="0" smtClean="0"/>
              <a:t>organized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000" dirty="0" smtClean="0"/>
              <a:t>“An ideal partnership matches up the academic strengths and goals of the university with the assets and interests of the community” (</a:t>
            </a:r>
            <a:r>
              <a:rPr lang="en-US" sz="2000" dirty="0" err="1" smtClean="0"/>
              <a:t>Ramaley</a:t>
            </a:r>
            <a:r>
              <a:rPr lang="en-US" sz="2000" dirty="0" smtClean="0"/>
              <a:t> 2000: 241).</a:t>
            </a:r>
            <a:endParaRPr lang="en-US" sz="20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8201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607" y="314036"/>
            <a:ext cx="8596668" cy="1320800"/>
          </a:xfrm>
        </p:spPr>
        <p:txBody>
          <a:bodyPr/>
          <a:lstStyle/>
          <a:p>
            <a:r>
              <a:rPr lang="en-US" dirty="0" smtClean="0"/>
              <a:t>Why Do CBL? Student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14765"/>
            <a:ext cx="9519612" cy="515389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It is considered a “high impact” educational practice</a:t>
            </a:r>
          </a:p>
          <a:p>
            <a:pPr lvl="1"/>
            <a:r>
              <a:rPr lang="en-US" sz="2200" dirty="0" smtClean="0"/>
              <a:t>Students invest more time and effort in learning</a:t>
            </a:r>
          </a:p>
          <a:p>
            <a:pPr lvl="1"/>
            <a:r>
              <a:rPr lang="en-US" sz="2200" dirty="0" smtClean="0"/>
              <a:t>Participation in active learning experiences</a:t>
            </a:r>
          </a:p>
          <a:p>
            <a:pPr lvl="1"/>
            <a:r>
              <a:rPr lang="en-US" sz="2200" dirty="0" smtClean="0"/>
              <a:t>Experience diversity and observe first-hand the effects of racism, poverty, and inequality; reduces stereotyping and facilities cultural understanding</a:t>
            </a:r>
          </a:p>
          <a:p>
            <a:pPr lvl="1"/>
            <a:r>
              <a:rPr lang="en-US" sz="2200" dirty="0" smtClean="0"/>
              <a:t>Real-world experiences tied to their learning experiences</a:t>
            </a:r>
          </a:p>
          <a:p>
            <a:pPr lvl="1"/>
            <a:r>
              <a:rPr lang="en-US" sz="2200" dirty="0" smtClean="0"/>
              <a:t>Students engage with communities to solve real-life problems</a:t>
            </a:r>
          </a:p>
          <a:p>
            <a:pPr lvl="1"/>
            <a:r>
              <a:rPr lang="en-US" sz="2200" dirty="0" smtClean="0"/>
              <a:t>Ties theory to praxis</a:t>
            </a:r>
          </a:p>
          <a:p>
            <a:pPr lvl="1"/>
            <a:r>
              <a:rPr lang="en-US" sz="2200" dirty="0" smtClean="0"/>
              <a:t>Personal growth and a sense of moral and spiritual responsibility</a:t>
            </a:r>
          </a:p>
          <a:p>
            <a:pPr lvl="1"/>
            <a:r>
              <a:rPr lang="en-US" sz="2200" dirty="0" smtClean="0"/>
              <a:t>Heightens critical thinking and academic engagement</a:t>
            </a:r>
          </a:p>
          <a:p>
            <a:pPr lvl="1"/>
            <a:r>
              <a:rPr lang="en-US" sz="2200" dirty="0" smtClean="0"/>
              <a:t>Supports engaged citizens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1300" dirty="0" smtClean="0"/>
              <a:t>From</a:t>
            </a:r>
            <a:r>
              <a:rPr lang="en-US" sz="1300" dirty="0"/>
              <a:t>: Jacoby, Barbara. (2015). </a:t>
            </a:r>
            <a:r>
              <a:rPr lang="en-US" sz="1300" i="1" dirty="0"/>
              <a:t>Service-Learning Essentials: Questions, Answers, and Lessons Learned</a:t>
            </a:r>
            <a:r>
              <a:rPr lang="en-US" sz="1300" dirty="0"/>
              <a:t>. San Francisco: </a:t>
            </a:r>
            <a:r>
              <a:rPr lang="en-US" sz="1300" dirty="0" err="1"/>
              <a:t>Jossey</a:t>
            </a:r>
            <a:r>
              <a:rPr lang="en-US" sz="1300" dirty="0"/>
              <a:t>-Bass.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4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5564"/>
            <a:ext cx="8596668" cy="1625600"/>
          </a:xfrm>
        </p:spPr>
        <p:txBody>
          <a:bodyPr/>
          <a:lstStyle/>
          <a:p>
            <a:r>
              <a:rPr lang="en-US" dirty="0" smtClean="0"/>
              <a:t>Barriers to CBL for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28436"/>
            <a:ext cx="9057793" cy="521440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It’s time consuming.</a:t>
            </a:r>
          </a:p>
          <a:p>
            <a:r>
              <a:rPr lang="en-US" sz="2400" dirty="0" smtClean="0"/>
              <a:t>There is little funding or recognition for CBL courses.</a:t>
            </a:r>
          </a:p>
          <a:p>
            <a:r>
              <a:rPr lang="en-US" sz="2400" dirty="0" smtClean="0"/>
              <a:t>It is unpredictable from semester to semester.</a:t>
            </a:r>
          </a:p>
          <a:p>
            <a:r>
              <a:rPr lang="en-US" sz="2400" dirty="0" smtClean="0"/>
              <a:t>Logistical issues (transportation, waivers, background checks)</a:t>
            </a:r>
          </a:p>
          <a:p>
            <a:r>
              <a:rPr lang="en-US" sz="2400" dirty="0" smtClean="0"/>
              <a:t>It can be difficult to find an organization to partner with.</a:t>
            </a:r>
          </a:p>
          <a:p>
            <a:r>
              <a:rPr lang="en-US" sz="2400" dirty="0" smtClean="0"/>
              <a:t>Time limits of a semester-long class.</a:t>
            </a:r>
          </a:p>
          <a:p>
            <a:r>
              <a:rPr lang="en-US" sz="2400" dirty="0" smtClean="0"/>
              <a:t>Unsure how to oversee student work outside of regular class time. </a:t>
            </a:r>
          </a:p>
          <a:p>
            <a:r>
              <a:rPr lang="en-US" sz="2400" dirty="0" smtClean="0"/>
              <a:t>Unsure how to assess student impact on organization and learning outcomes. </a:t>
            </a:r>
          </a:p>
          <a:p>
            <a:r>
              <a:rPr lang="en-US" sz="2400" dirty="0" smtClean="0"/>
              <a:t>Class size too large or too small to do a useful project.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9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CBL? Benefits for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34837"/>
            <a:ext cx="8734521" cy="4406526"/>
          </a:xfrm>
        </p:spPr>
        <p:txBody>
          <a:bodyPr>
            <a:noAutofit/>
          </a:bodyPr>
          <a:lstStyle/>
          <a:p>
            <a:r>
              <a:rPr lang="en-US" sz="2400" dirty="0" smtClean="0"/>
              <a:t>It is a high impact, engaging pedagogy.</a:t>
            </a:r>
          </a:p>
          <a:p>
            <a:r>
              <a:rPr lang="en-US" sz="2400" dirty="0" smtClean="0"/>
              <a:t>It ties academic disciplines and expertise to community-defined needs.</a:t>
            </a:r>
          </a:p>
          <a:p>
            <a:r>
              <a:rPr lang="en-US" sz="2400" dirty="0" smtClean="0"/>
              <a:t>It can provide opportunities for faculty and student research. </a:t>
            </a:r>
          </a:p>
          <a:p>
            <a:r>
              <a:rPr lang="en-US" sz="2400" dirty="0" smtClean="0"/>
              <a:t>It is a form of community service. </a:t>
            </a:r>
          </a:p>
          <a:p>
            <a:r>
              <a:rPr lang="en-US" sz="2400" dirty="0" smtClean="0"/>
              <a:t>It encourages interdisciplinary partnerships as faculty work with other CBL faculty on courses and projects.</a:t>
            </a:r>
          </a:p>
          <a:p>
            <a:r>
              <a:rPr lang="en-US" sz="2400" dirty="0" smtClean="0"/>
              <a:t>As CBL is valued more by university administration and within disciplines, more opportunities for professional development, community partnerships, and publications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1601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4036"/>
            <a:ext cx="8596668" cy="1616364"/>
          </a:xfrm>
        </p:spPr>
        <p:txBody>
          <a:bodyPr/>
          <a:lstStyle/>
          <a:p>
            <a:r>
              <a:rPr lang="en-US" dirty="0"/>
              <a:t>Why Do CBL? </a:t>
            </a:r>
            <a:r>
              <a:rPr lang="en-US" dirty="0" smtClean="0"/>
              <a:t>Community Engagement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4" y="1690255"/>
            <a:ext cx="10667999" cy="5167745"/>
          </a:xfrm>
        </p:spPr>
        <p:txBody>
          <a:bodyPr>
            <a:normAutofit/>
          </a:bodyPr>
          <a:lstStyle/>
          <a:p>
            <a:r>
              <a:rPr lang="en-US" sz="2000" dirty="0"/>
              <a:t>Assists community organizations’ needs such </a:t>
            </a:r>
            <a:r>
              <a:rPr lang="en-US" sz="2000" dirty="0" smtClean="0"/>
              <a:t>as (Jacoby, 2015): </a:t>
            </a:r>
            <a:endParaRPr lang="en-US" sz="2000" dirty="0"/>
          </a:p>
          <a:p>
            <a:pPr lvl="1"/>
            <a:r>
              <a:rPr lang="en-US" dirty="0"/>
              <a:t>the ability to offer expanded </a:t>
            </a:r>
            <a:r>
              <a:rPr lang="en-US" dirty="0" smtClean="0"/>
              <a:t>services and programs</a:t>
            </a:r>
            <a:endParaRPr lang="en-US" dirty="0"/>
          </a:p>
          <a:p>
            <a:pPr lvl="1"/>
            <a:r>
              <a:rPr lang="en-US" dirty="0"/>
              <a:t>internal assessment</a:t>
            </a:r>
          </a:p>
          <a:p>
            <a:pPr lvl="1"/>
            <a:r>
              <a:rPr lang="en-US" dirty="0"/>
              <a:t>client/community data collection</a:t>
            </a:r>
          </a:p>
          <a:p>
            <a:pPr lvl="1"/>
            <a:r>
              <a:rPr lang="en-US" dirty="0"/>
              <a:t>grant application processes</a:t>
            </a:r>
          </a:p>
          <a:p>
            <a:pPr lvl="1"/>
            <a:r>
              <a:rPr lang="en-US" dirty="0"/>
              <a:t>adding to organization visibility </a:t>
            </a:r>
            <a:r>
              <a:rPr lang="en-US" dirty="0" smtClean="0"/>
              <a:t>and </a:t>
            </a:r>
            <a:r>
              <a:rPr lang="en-US" dirty="0"/>
              <a:t>fundraising</a:t>
            </a:r>
          </a:p>
          <a:p>
            <a:pPr lvl="1"/>
            <a:r>
              <a:rPr lang="en-US" dirty="0" smtClean="0"/>
              <a:t>better </a:t>
            </a:r>
            <a:r>
              <a:rPr lang="en-US" dirty="0"/>
              <a:t>understanding of community needs through </a:t>
            </a:r>
            <a:r>
              <a:rPr lang="en-US" dirty="0" smtClean="0"/>
              <a:t>research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Pitfalls for community organizations to engage in service learning (</a:t>
            </a:r>
            <a:r>
              <a:rPr lang="en-US" sz="2000" dirty="0" err="1" smtClean="0"/>
              <a:t>Stoecker</a:t>
            </a:r>
            <a:r>
              <a:rPr lang="en-US" sz="2000" dirty="0" smtClean="0"/>
              <a:t>, 2016): </a:t>
            </a:r>
          </a:p>
          <a:p>
            <a:pPr lvl="2"/>
            <a:r>
              <a:rPr lang="en-US" sz="1600" dirty="0" smtClean="0"/>
              <a:t>It is an inherently unequal power relationship between student (university) and client (community)</a:t>
            </a:r>
          </a:p>
          <a:p>
            <a:pPr lvl="2"/>
            <a:r>
              <a:rPr lang="en-US" sz="1600" dirty="0" smtClean="0"/>
              <a:t>Students are usually not trained in the activity they are engaged in</a:t>
            </a:r>
          </a:p>
          <a:p>
            <a:pPr lvl="2"/>
            <a:r>
              <a:rPr lang="en-US" sz="1600" dirty="0" smtClean="0"/>
              <a:t>Most service does nothing to solve social problems</a:t>
            </a:r>
          </a:p>
          <a:p>
            <a:pPr lvl="2"/>
            <a:r>
              <a:rPr lang="en-US" sz="1600" dirty="0" smtClean="0"/>
              <a:t>It takes up time and resources to train and oversee students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52643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625600"/>
          </a:xfrm>
        </p:spPr>
        <p:txBody>
          <a:bodyPr/>
          <a:lstStyle/>
          <a:p>
            <a:r>
              <a:rPr lang="en-US" dirty="0" smtClean="0"/>
              <a:t>Principles of Good Practice in Community-Based Learning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4145"/>
            <a:ext cx="8596668" cy="4978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200" dirty="0" smtClean="0"/>
              <a:t>Engages people in responsible and challenging actions for the common good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dirty="0" smtClean="0"/>
              <a:t>Provides structured opportunities for people to reflect critically on their service experience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dirty="0" smtClean="0"/>
              <a:t>Articulates clear service and learning goals for everyone involved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dirty="0" smtClean="0"/>
              <a:t>Allows for those with needs to define those needs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dirty="0" smtClean="0"/>
              <a:t>Clarifies the responsibilities of each person and organization involved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(From: Porter-</a:t>
            </a:r>
            <a:r>
              <a:rPr lang="en-US" sz="1800" dirty="0" err="1" smtClean="0"/>
              <a:t>Honnet</a:t>
            </a:r>
            <a:r>
              <a:rPr lang="en-US" sz="1800" dirty="0" smtClean="0"/>
              <a:t>, E. &amp; </a:t>
            </a:r>
            <a:r>
              <a:rPr lang="en-US" sz="1800" dirty="0" err="1" smtClean="0"/>
              <a:t>Poulsen</a:t>
            </a:r>
            <a:r>
              <a:rPr lang="en-US" sz="1800" dirty="0" smtClean="0"/>
              <a:t>, S.J. 1990. “Principles of Good Practice in Combining Service and Learning.” In </a:t>
            </a:r>
            <a:r>
              <a:rPr lang="en-US" sz="1800" i="1" dirty="0" smtClean="0"/>
              <a:t>Combining Service and Learning</a:t>
            </a:r>
            <a:r>
              <a:rPr lang="en-US" sz="1800" dirty="0" smtClean="0"/>
              <a:t>. Raleigh, NC: National Society for Internships and Experiential Education).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79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625600"/>
          </a:xfrm>
        </p:spPr>
        <p:txBody>
          <a:bodyPr/>
          <a:lstStyle/>
          <a:p>
            <a:r>
              <a:rPr lang="en-US" dirty="0" smtClean="0"/>
              <a:t>Principles of Good Practice in Community-Based Learning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4145"/>
            <a:ext cx="8596668" cy="49784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arenR" startAt="6"/>
            </a:pPr>
            <a:r>
              <a:rPr lang="en-US" sz="2200" dirty="0" smtClean="0"/>
              <a:t>Matches service providers and service needs through a process that recognizes changing circumstances</a:t>
            </a:r>
          </a:p>
          <a:p>
            <a:pPr marL="457200" indent="-457200">
              <a:buFont typeface="+mj-lt"/>
              <a:buAutoNum type="arabicParenR" startAt="6"/>
            </a:pPr>
            <a:r>
              <a:rPr lang="en-US" sz="2200" dirty="0" smtClean="0"/>
              <a:t>Expects genuine, active, and sustained organizational commitment</a:t>
            </a:r>
          </a:p>
          <a:p>
            <a:pPr marL="457200" indent="-457200">
              <a:buFont typeface="+mj-lt"/>
              <a:buAutoNum type="arabicParenR" startAt="6"/>
            </a:pPr>
            <a:r>
              <a:rPr lang="en-US" sz="2200" dirty="0" smtClean="0"/>
              <a:t>Includes training, supervision, monitoring, support, recognition, and evaluation to meet service and learning goals.</a:t>
            </a:r>
          </a:p>
          <a:p>
            <a:pPr marL="457200" indent="-457200">
              <a:buFont typeface="+mj-lt"/>
              <a:buAutoNum type="arabicParenR" startAt="6"/>
            </a:pPr>
            <a:r>
              <a:rPr lang="en-US" sz="2200" dirty="0" smtClean="0"/>
              <a:t>Insures that the time commitment for service and learning is flexible, appropriate, and in the best interest of all involved.</a:t>
            </a:r>
          </a:p>
          <a:p>
            <a:pPr marL="457200" indent="-457200">
              <a:buFont typeface="+mj-lt"/>
              <a:buAutoNum type="arabicParenR" startAt="6"/>
            </a:pPr>
            <a:r>
              <a:rPr lang="en-US" sz="2200" dirty="0" smtClean="0"/>
              <a:t>Is committed to program participation by and with diverse populations. 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(From: Porter-</a:t>
            </a:r>
            <a:r>
              <a:rPr lang="en-US" sz="1800" dirty="0" err="1" smtClean="0"/>
              <a:t>Honnet</a:t>
            </a:r>
            <a:r>
              <a:rPr lang="en-US" sz="1800" dirty="0" smtClean="0"/>
              <a:t>, E. &amp; </a:t>
            </a:r>
            <a:r>
              <a:rPr lang="en-US" sz="1800" dirty="0" err="1" smtClean="0"/>
              <a:t>Poulsen</a:t>
            </a:r>
            <a:r>
              <a:rPr lang="en-US" sz="1800" dirty="0" smtClean="0"/>
              <a:t>, S.J. 1990. “Principles of Good Practice in Combining Service and Learning.” In </a:t>
            </a:r>
            <a:r>
              <a:rPr lang="en-US" sz="1800" i="1" dirty="0" smtClean="0"/>
              <a:t>Combining Service and Learning</a:t>
            </a:r>
            <a:r>
              <a:rPr lang="en-US" sz="1800" dirty="0" smtClean="0"/>
              <a:t>. Raleigh, NC: National Society for Internships and Experiential Education).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015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Constructing a CBL Course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02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2365"/>
            <a:ext cx="8596668" cy="1838036"/>
          </a:xfrm>
        </p:spPr>
        <p:txBody>
          <a:bodyPr/>
          <a:lstStyle/>
          <a:p>
            <a:r>
              <a:rPr lang="en-US" dirty="0" smtClean="0"/>
              <a:t>Constructing a CBL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004292"/>
            <a:ext cx="10064558" cy="4608946"/>
          </a:xfrm>
        </p:spPr>
        <p:txBody>
          <a:bodyPr>
            <a:normAutofit fontScale="77500" lnSpcReduction="20000"/>
          </a:bodyPr>
          <a:lstStyle/>
          <a:p>
            <a:pPr>
              <a:buFont typeface="+mj-lt"/>
              <a:buAutoNum type="arabicParenR"/>
            </a:pPr>
            <a:r>
              <a:rPr lang="en-US" sz="3100" dirty="0" smtClean="0"/>
              <a:t>State your desired learning outcomes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Action verbs and concrete, measureable terms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Example: “Apply </a:t>
            </a:r>
            <a:r>
              <a:rPr lang="en-US" sz="2600" dirty="0"/>
              <a:t>a </a:t>
            </a:r>
            <a:r>
              <a:rPr lang="en-US" sz="2600" dirty="0" err="1"/>
              <a:t>sociospatial</a:t>
            </a:r>
            <a:r>
              <a:rPr lang="en-US" sz="2600" dirty="0"/>
              <a:t> framework to urban social problems, such as racial segregation, </a:t>
            </a:r>
            <a:r>
              <a:rPr lang="en-US" sz="2600" dirty="0" smtClean="0"/>
              <a:t>poverty</a:t>
            </a:r>
            <a:r>
              <a:rPr lang="en-US" sz="2600" dirty="0"/>
              <a:t>, and crime</a:t>
            </a:r>
            <a:r>
              <a:rPr lang="en-US" sz="2600" dirty="0" smtClean="0"/>
              <a:t>.” (Rich, 2018)</a:t>
            </a:r>
            <a:endParaRPr lang="en-US" sz="2600" dirty="0"/>
          </a:p>
          <a:p>
            <a:pPr lvl="2">
              <a:buFont typeface="Wingdings" panose="05000000000000000000" pitchFamily="2" charset="2"/>
              <a:buChar char="Ø"/>
            </a:pPr>
            <a:endParaRPr lang="en-US" sz="1700" dirty="0" smtClean="0"/>
          </a:p>
          <a:p>
            <a:pPr>
              <a:buFont typeface="+mj-lt"/>
              <a:buAutoNum type="arabicParenR"/>
            </a:pPr>
            <a:endParaRPr lang="en-US" sz="2000" dirty="0"/>
          </a:p>
          <a:p>
            <a:pPr marL="457200" lvl="1" indent="0">
              <a:buNone/>
            </a:pPr>
            <a:endParaRPr lang="en-US" sz="1500" dirty="0" smtClean="0"/>
          </a:p>
          <a:p>
            <a:pPr marL="457200" lvl="1" indent="0">
              <a:buNone/>
            </a:pPr>
            <a:endParaRPr lang="en-US" sz="1500" dirty="0" smtClean="0"/>
          </a:p>
          <a:p>
            <a:pPr marL="457200" lvl="1" indent="0">
              <a:buNone/>
            </a:pPr>
            <a:endParaRPr lang="en-US" sz="1500" dirty="0"/>
          </a:p>
          <a:p>
            <a:pPr marL="457200" lvl="1" indent="0">
              <a:buNone/>
            </a:pPr>
            <a:endParaRPr lang="en-US" sz="1500" dirty="0" smtClean="0"/>
          </a:p>
          <a:p>
            <a:pPr marL="457200" lvl="1" indent="0">
              <a:buNone/>
            </a:pPr>
            <a:endParaRPr lang="en-US" sz="1500" dirty="0"/>
          </a:p>
          <a:p>
            <a:pPr marL="457200" lvl="1" indent="0">
              <a:buNone/>
            </a:pPr>
            <a:endParaRPr lang="en-US" sz="1500" dirty="0" smtClean="0"/>
          </a:p>
          <a:p>
            <a:pPr marL="457200" lvl="1" indent="0">
              <a:buNone/>
            </a:pPr>
            <a:endParaRPr lang="en-US" sz="1500" dirty="0"/>
          </a:p>
          <a:p>
            <a:pPr marL="457200" lvl="1" indent="0">
              <a:buNone/>
            </a:pPr>
            <a:r>
              <a:rPr lang="en-US" sz="1500" dirty="0" smtClean="0"/>
              <a:t>From: Jacoby</a:t>
            </a:r>
            <a:r>
              <a:rPr lang="en-US" sz="1500" dirty="0"/>
              <a:t>, Barbara. (2015). </a:t>
            </a:r>
            <a:r>
              <a:rPr lang="en-US" sz="1500" i="1" dirty="0"/>
              <a:t>Service-Learning Essentials: Questions, Answers, and Lessons Learned</a:t>
            </a:r>
            <a:r>
              <a:rPr lang="en-US" sz="1500" dirty="0"/>
              <a:t>. San Francisco: </a:t>
            </a:r>
            <a:r>
              <a:rPr lang="en-US" sz="1500" dirty="0" err="1"/>
              <a:t>Jossey</a:t>
            </a:r>
            <a:r>
              <a:rPr lang="en-US" sz="1500" dirty="0"/>
              <a:t>-Bass.</a:t>
            </a:r>
          </a:p>
          <a:p>
            <a:pPr marL="457200" lvl="1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5627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Community-Based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Community-Based </a:t>
            </a:r>
            <a:r>
              <a:rPr lang="en-US" sz="3200" dirty="0"/>
              <a:t>Learning (CBL) is an academic experience that involves students working with individuals, groups, or organizations in ways structured to meet community-defined needs.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2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2365"/>
            <a:ext cx="8596668" cy="1838036"/>
          </a:xfrm>
        </p:spPr>
        <p:txBody>
          <a:bodyPr/>
          <a:lstStyle/>
          <a:p>
            <a:r>
              <a:rPr lang="en-US" dirty="0" smtClean="0"/>
              <a:t>Constructing a CBL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2" y="914400"/>
            <a:ext cx="10138449" cy="57357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arenR" startAt="2"/>
            </a:pPr>
            <a:r>
              <a:rPr lang="en-US" sz="2600" dirty="0" smtClean="0"/>
              <a:t>Select learning outcomes that are best addressed through service learning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Using a discipline’s knowledge base to address complex social issues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Synthesis and analysis of information to solve complex problems with  multiple possible solutions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Understanding the effects of power and privilege on individuals and society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Examining structural effects on society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Effective oral written and visual communication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Exercise of well-reasoned judgement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Taking ownership for learning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Developing the skill and habits of critical reflection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Other outcomes that involve manipulating, relating, structuring, developing, interpreting, decisions making, prioritizing, and like skills. </a:t>
            </a:r>
          </a:p>
          <a:p>
            <a:pPr marL="457200" lvl="1" indent="0">
              <a:buNone/>
            </a:pPr>
            <a:endParaRPr lang="en-US" sz="1500" dirty="0" smtClean="0"/>
          </a:p>
          <a:p>
            <a:pPr marL="457200" lvl="1" indent="0">
              <a:buNone/>
            </a:pPr>
            <a:r>
              <a:rPr lang="en-US" sz="1500" dirty="0" smtClean="0"/>
              <a:t>From: Jacoby</a:t>
            </a:r>
            <a:r>
              <a:rPr lang="en-US" sz="1500" dirty="0"/>
              <a:t>, Barbara. (2015). </a:t>
            </a:r>
            <a:r>
              <a:rPr lang="en-US" sz="1500" i="1" dirty="0"/>
              <a:t>Service-Learning Essentials: Questions, Answers, and Lessons Learned</a:t>
            </a:r>
            <a:r>
              <a:rPr lang="en-US" sz="1500" dirty="0"/>
              <a:t>. San Francisco: </a:t>
            </a:r>
            <a:r>
              <a:rPr lang="en-US" sz="1500" dirty="0" err="1"/>
              <a:t>Jossey</a:t>
            </a:r>
            <a:r>
              <a:rPr lang="en-US" sz="1500" dirty="0"/>
              <a:t>-Bass.</a:t>
            </a:r>
          </a:p>
          <a:p>
            <a:pPr marL="457200" lvl="1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144498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61818"/>
            <a:ext cx="8596668" cy="1828800"/>
          </a:xfrm>
        </p:spPr>
        <p:txBody>
          <a:bodyPr/>
          <a:lstStyle/>
          <a:p>
            <a:r>
              <a:rPr lang="en-US" dirty="0" smtClean="0"/>
              <a:t>Constructing a CBL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73" y="1681018"/>
            <a:ext cx="10086109" cy="5495637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arenR" startAt="3"/>
            </a:pPr>
            <a:r>
              <a:rPr lang="en-US" sz="2400" dirty="0"/>
              <a:t>Envision the service experience that will serve as a primary course “</a:t>
            </a:r>
            <a:r>
              <a:rPr lang="en-US" sz="2400" dirty="0" smtClean="0"/>
              <a:t>text”</a:t>
            </a:r>
          </a:p>
          <a:p>
            <a:pPr>
              <a:buFont typeface="+mj-lt"/>
              <a:buAutoNum type="arabicParenR" startAt="3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Required service and number of hours, frequency, and length?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Particular project for course or ongoing activity?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Direct, </a:t>
            </a:r>
            <a:r>
              <a:rPr lang="en-US" sz="1800" dirty="0" err="1" smtClean="0"/>
              <a:t>nondirect</a:t>
            </a:r>
            <a:r>
              <a:rPr lang="en-US" sz="1800" dirty="0" smtClean="0"/>
              <a:t>, or indirect?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One site or multiple sites?</a:t>
            </a:r>
          </a:p>
          <a:p>
            <a:pPr>
              <a:buFont typeface="+mj-lt"/>
              <a:buAutoNum type="arabicParenR" startAt="3"/>
            </a:pPr>
            <a:endParaRPr lang="en-US" sz="20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From</a:t>
            </a:r>
            <a:r>
              <a:rPr lang="en-US" sz="1200" dirty="0"/>
              <a:t>: Jacoby, Barbara. (2015). </a:t>
            </a:r>
            <a:r>
              <a:rPr lang="en-US" sz="1200" i="1" dirty="0"/>
              <a:t>Service-Learning Essentials: Questions, Answers, and Lessons Learned</a:t>
            </a:r>
            <a:r>
              <a:rPr lang="en-US" sz="1200" dirty="0"/>
              <a:t>. San Francisco: </a:t>
            </a:r>
            <a:r>
              <a:rPr lang="en-US" sz="1200" dirty="0" err="1"/>
              <a:t>Jossey</a:t>
            </a:r>
            <a:r>
              <a:rPr lang="en-US" sz="1200" dirty="0"/>
              <a:t>-Bass.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17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61818"/>
            <a:ext cx="8596668" cy="1828800"/>
          </a:xfrm>
        </p:spPr>
        <p:txBody>
          <a:bodyPr/>
          <a:lstStyle/>
          <a:p>
            <a:r>
              <a:rPr lang="en-US" dirty="0" smtClean="0"/>
              <a:t>Constructing a CBL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73" y="1681018"/>
            <a:ext cx="10086109" cy="54956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arenR" startAt="4"/>
            </a:pPr>
            <a:r>
              <a:rPr lang="en-US" sz="2400" dirty="0" smtClean="0"/>
              <a:t>Select </a:t>
            </a:r>
            <a:r>
              <a:rPr lang="en-US" sz="2400" dirty="0"/>
              <a:t>other course content and </a:t>
            </a:r>
            <a:r>
              <a:rPr lang="en-US" sz="2400" dirty="0" smtClean="0"/>
              <a:t>pedagogies</a:t>
            </a:r>
          </a:p>
          <a:p>
            <a:pPr marL="0" indent="0"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Depends on level and subject of class: Theory and practice of service learning; the community and social contexts; historical and theoretical perspectives; roots causes of needs to be addressed; knowledge needed for students’ CBL experience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Readings; guest speakers; field trips; class discussions; presentations; papers; journals; group projects</a:t>
            </a:r>
            <a:endParaRPr lang="en-US" sz="1800" dirty="0"/>
          </a:p>
          <a:p>
            <a:pPr marL="0" indent="0">
              <a:buNone/>
            </a:pPr>
            <a:r>
              <a:rPr lang="en-US" sz="1200" dirty="0" smtClean="0"/>
              <a:t>	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From</a:t>
            </a:r>
            <a:r>
              <a:rPr lang="en-US" sz="1200" dirty="0"/>
              <a:t>: Jacoby, Barbara. (2015). </a:t>
            </a:r>
            <a:r>
              <a:rPr lang="en-US" sz="1200" i="1" dirty="0"/>
              <a:t>Service-Learning Essentials: Questions, Answers, and Lessons Learned</a:t>
            </a:r>
            <a:r>
              <a:rPr lang="en-US" sz="1200" dirty="0"/>
              <a:t>. San Francisco: </a:t>
            </a:r>
            <a:r>
              <a:rPr lang="en-US" sz="1200" dirty="0" err="1"/>
              <a:t>Jossey</a:t>
            </a:r>
            <a:r>
              <a:rPr lang="en-US" sz="1200" dirty="0"/>
              <a:t>-Bass.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93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1673"/>
            <a:ext cx="8596668" cy="1708727"/>
          </a:xfrm>
        </p:spPr>
        <p:txBody>
          <a:bodyPr/>
          <a:lstStyle/>
          <a:p>
            <a:r>
              <a:rPr lang="en-US" dirty="0" smtClean="0"/>
              <a:t>Constructing a CBL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89892"/>
            <a:ext cx="9187102" cy="56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/>
          </a:p>
          <a:p>
            <a:pPr>
              <a:buFont typeface="+mj-lt"/>
              <a:buAutoNum type="arabicParenR" startAt="5"/>
            </a:pPr>
            <a:r>
              <a:rPr lang="en-US" sz="2400" dirty="0"/>
              <a:t>Seek potential community </a:t>
            </a:r>
            <a:r>
              <a:rPr lang="en-US" sz="2400" dirty="0" smtClean="0"/>
              <a:t>partners</a:t>
            </a:r>
          </a:p>
          <a:p>
            <a:pPr>
              <a:buFont typeface="+mj-lt"/>
              <a:buAutoNum type="arabicParenR" startAt="5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After meeting first with Office of CBL to discuss course goals, connect with the Center for Service and Social </a:t>
            </a:r>
            <a:r>
              <a:rPr lang="en-US" sz="1800" dirty="0">
                <a:solidFill>
                  <a:schemeClr val="tx1"/>
                </a:solidFill>
              </a:rPr>
              <a:t>Justice (social service) or Office of Community and Government Relations (civic) to identify partner(s)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Meet with a potential community </a:t>
            </a:r>
            <a:r>
              <a:rPr lang="en-US" sz="1800" dirty="0" smtClean="0"/>
              <a:t>partner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Consider the mission, projects, site location(s), client population, schedule</a:t>
            </a:r>
            <a:r>
              <a:rPr lang="en-US" sz="1800" dirty="0" smtClean="0"/>
              <a:t>, student capacity, </a:t>
            </a:r>
            <a:r>
              <a:rPr lang="en-US" sz="1800" dirty="0"/>
              <a:t>and skills </a:t>
            </a:r>
            <a:r>
              <a:rPr lang="en-US" sz="1800" dirty="0" smtClean="0"/>
              <a:t>needed </a:t>
            </a:r>
            <a:r>
              <a:rPr lang="en-US" sz="1800" dirty="0"/>
              <a:t>from students</a:t>
            </a:r>
          </a:p>
          <a:p>
            <a:pPr>
              <a:buFont typeface="+mj-lt"/>
              <a:buAutoNum type="arabicParenR" startAt="5"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25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1673"/>
            <a:ext cx="8596668" cy="1708727"/>
          </a:xfrm>
        </p:spPr>
        <p:txBody>
          <a:bodyPr/>
          <a:lstStyle/>
          <a:p>
            <a:r>
              <a:rPr lang="en-US" dirty="0" smtClean="0"/>
              <a:t>Constructing a CBL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89892"/>
            <a:ext cx="9787466" cy="57681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arenR" startAt="6"/>
            </a:pPr>
            <a:r>
              <a:rPr lang="en-US" sz="2400" dirty="0" smtClean="0"/>
              <a:t>Integrate </a:t>
            </a:r>
            <a:r>
              <a:rPr lang="en-US" sz="2400" i="1" u="sng" dirty="0" smtClean="0"/>
              <a:t>critical</a:t>
            </a:r>
            <a:r>
              <a:rPr lang="en-US" sz="2400" dirty="0" smtClean="0"/>
              <a:t> reflection thoroughly into the course</a:t>
            </a:r>
          </a:p>
          <a:p>
            <a:pPr marL="457200" indent="-457200">
              <a:buFont typeface="+mj-lt"/>
              <a:buAutoNum type="arabicParenR" startAt="6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When, where, and how reflection will occur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What kinds of prompts will you provide?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How will you assess critical refection?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900" dirty="0" smtClean="0"/>
              <a:t>Journals, in-class group or online discussion, and final papers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i="1" dirty="0" smtClean="0"/>
              <a:t>The What? So What? Now What? Reflection Model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900" i="1" dirty="0"/>
          </a:p>
          <a:p>
            <a:pPr marL="457200" lvl="1" indent="0" algn="ctr">
              <a:buNone/>
            </a:pPr>
            <a:r>
              <a:rPr lang="en-US" sz="2100" i="1" dirty="0" smtClean="0"/>
              <a:t>**The goal of critical reflection is for students to understand the root causes of the need for their service** 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From</a:t>
            </a:r>
            <a:r>
              <a:rPr lang="en-US" dirty="0"/>
              <a:t>: Jacoby, Barbara. (2015). </a:t>
            </a:r>
            <a:r>
              <a:rPr lang="en-US" i="1" dirty="0"/>
              <a:t>Service-Learning Essentials: Questions, Answers, and Lessons Learned</a:t>
            </a:r>
            <a:r>
              <a:rPr lang="en-US" dirty="0"/>
              <a:t>. San Francisco: </a:t>
            </a:r>
            <a:r>
              <a:rPr lang="en-US" dirty="0" err="1"/>
              <a:t>Jossey</a:t>
            </a:r>
            <a:r>
              <a:rPr lang="en-US" dirty="0"/>
              <a:t>-Bass.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89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a CBL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2" y="1505527"/>
            <a:ext cx="9575031" cy="497840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 smtClean="0"/>
          </a:p>
          <a:p>
            <a:pPr>
              <a:buFont typeface="+mj-lt"/>
              <a:buAutoNum type="arabicParenR" startAt="7"/>
            </a:pPr>
            <a:r>
              <a:rPr lang="en-US" sz="2600" dirty="0" smtClean="0"/>
              <a:t>Develop a plan to assess student and community outcomes</a:t>
            </a:r>
          </a:p>
          <a:p>
            <a:pPr>
              <a:buFont typeface="+mj-lt"/>
              <a:buAutoNum type="arabicParenR" startAt="7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When and how to assess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Community partner’s role in assessment of student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Assessment of service impact on community partner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Course evaluation of student learning (outside of University evaluation system)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329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CBL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79418"/>
            <a:ext cx="9399539" cy="4913745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 startAt="8"/>
            </a:pPr>
            <a:r>
              <a:rPr lang="en-US" sz="2600" dirty="0"/>
              <a:t>Address logistical issues </a:t>
            </a:r>
            <a:endParaRPr lang="en-US" sz="2600" dirty="0" smtClean="0"/>
          </a:p>
          <a:p>
            <a:pPr>
              <a:buFont typeface="+mj-lt"/>
              <a:buAutoNum type="arabicParenR" startAt="8"/>
            </a:pPr>
            <a:endParaRPr lang="en-US" sz="2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Course </a:t>
            </a:r>
            <a:r>
              <a:rPr lang="en-US" sz="2200" dirty="0" smtClean="0"/>
              <a:t>approval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Transportation and </a:t>
            </a:r>
            <a:r>
              <a:rPr lang="en-US" sz="2200" dirty="0" smtClean="0"/>
              <a:t>waivers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Background checks </a:t>
            </a:r>
            <a:r>
              <a:rPr lang="en-US" sz="2200" dirty="0" smtClean="0"/>
              <a:t>required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Scheduling of student orientation and </a:t>
            </a:r>
            <a:r>
              <a:rPr lang="en-US" sz="2200" dirty="0" smtClean="0"/>
              <a:t>projects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Student training in skills needed and </a:t>
            </a:r>
            <a:r>
              <a:rPr lang="en-US" sz="2200" dirty="0" smtClean="0"/>
              <a:t>appropriate attitude/conduct/appearance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91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7855"/>
            <a:ext cx="8596668" cy="1662545"/>
          </a:xfrm>
        </p:spPr>
        <p:txBody>
          <a:bodyPr/>
          <a:lstStyle/>
          <a:p>
            <a:r>
              <a:rPr lang="en-US" dirty="0" smtClean="0"/>
              <a:t>References and Guides for CBL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7818"/>
            <a:ext cx="9067030" cy="5255491"/>
          </a:xfrm>
        </p:spPr>
        <p:txBody>
          <a:bodyPr>
            <a:normAutofit fontScale="77500" lnSpcReduction="20000"/>
          </a:bodyPr>
          <a:lstStyle/>
          <a:p>
            <a:r>
              <a:rPr lang="en-US" sz="2100" dirty="0" err="1"/>
              <a:t>Dolgon</a:t>
            </a:r>
            <a:r>
              <a:rPr lang="en-US" sz="2100" dirty="0"/>
              <a:t>, C., T. D.  Mitchell, and T. K. </a:t>
            </a:r>
            <a:r>
              <a:rPr lang="en-US" sz="2100" dirty="0" err="1"/>
              <a:t>Eatman</a:t>
            </a:r>
            <a:r>
              <a:rPr lang="en-US" sz="2100" dirty="0"/>
              <a:t> (Eds.) (2017). </a:t>
            </a:r>
            <a:r>
              <a:rPr lang="en-US" sz="2100" i="1" dirty="0"/>
              <a:t>The Cambridge Handbook of Service Learning and Community Engagement</a:t>
            </a:r>
            <a:r>
              <a:rPr lang="en-US" sz="2100" dirty="0"/>
              <a:t>. Cambridge UK: Cambridge University Press. 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2100" dirty="0" err="1" smtClean="0"/>
              <a:t>Furco</a:t>
            </a:r>
            <a:r>
              <a:rPr lang="en-US" sz="2100" dirty="0" smtClean="0"/>
              <a:t>, Andrew. (1996). “Service-Learning. A Balanced Approach to Experiential Learning.” Pp. 2-6 in </a:t>
            </a:r>
            <a:r>
              <a:rPr lang="en-US" sz="2100" i="1" dirty="0" smtClean="0"/>
              <a:t>Expanding Boundaries: Serving and Learning</a:t>
            </a:r>
            <a:r>
              <a:rPr lang="en-US" sz="2100" dirty="0" smtClean="0"/>
              <a:t>. Washington, DC: Corporation for National Service.  </a:t>
            </a:r>
          </a:p>
          <a:p>
            <a:endParaRPr lang="en-US" sz="2100" dirty="0"/>
          </a:p>
          <a:p>
            <a:r>
              <a:rPr lang="en-US" sz="2100" dirty="0" smtClean="0"/>
              <a:t>Heffernan, </a:t>
            </a:r>
            <a:r>
              <a:rPr lang="en-US" sz="2100" dirty="0" err="1" smtClean="0"/>
              <a:t>Kerrissa</a:t>
            </a:r>
            <a:r>
              <a:rPr lang="en-US" sz="2100" dirty="0" smtClean="0"/>
              <a:t>. (2001). </a:t>
            </a:r>
            <a:r>
              <a:rPr lang="en-US" sz="2100" i="1" dirty="0" smtClean="0"/>
              <a:t>Fundamentals of Service-Learning Course Construction</a:t>
            </a:r>
            <a:r>
              <a:rPr lang="en-US" sz="2100" dirty="0" smtClean="0"/>
              <a:t>. Providence, RI: Campus Compact. </a:t>
            </a:r>
          </a:p>
          <a:p>
            <a:endParaRPr lang="en-US" sz="2100" dirty="0" smtClean="0"/>
          </a:p>
          <a:p>
            <a:r>
              <a:rPr lang="en-US" sz="2100" dirty="0" smtClean="0"/>
              <a:t>Jacoby</a:t>
            </a:r>
            <a:r>
              <a:rPr lang="en-US" sz="2100" dirty="0"/>
              <a:t>, Barbara. (2015). </a:t>
            </a:r>
            <a:r>
              <a:rPr lang="en-US" sz="2100" i="1" dirty="0"/>
              <a:t>Service-Learning Essentials: Questions, Answers, and Lessons Learned</a:t>
            </a:r>
            <a:r>
              <a:rPr lang="en-US" sz="2100" dirty="0"/>
              <a:t>. San Francisco: </a:t>
            </a:r>
            <a:r>
              <a:rPr lang="en-US" sz="2100" dirty="0" err="1"/>
              <a:t>Jossey</a:t>
            </a:r>
            <a:r>
              <a:rPr lang="en-US" sz="2100" dirty="0"/>
              <a:t>-Bass.</a:t>
            </a:r>
          </a:p>
          <a:p>
            <a:endParaRPr lang="en-US" sz="2100" dirty="0" smtClean="0"/>
          </a:p>
          <a:p>
            <a:r>
              <a:rPr lang="en-US" sz="2100" dirty="0" err="1" smtClean="0"/>
              <a:t>Stoecker</a:t>
            </a:r>
            <a:r>
              <a:rPr lang="en-US" sz="2100" dirty="0" smtClean="0"/>
              <a:t>, Randy. (2016). </a:t>
            </a:r>
            <a:r>
              <a:rPr lang="en-US" sz="2100" i="1" dirty="0" smtClean="0"/>
              <a:t>Liberating Service Learning and the Rest of Higher Education Civic Engagement.</a:t>
            </a:r>
            <a:r>
              <a:rPr lang="en-US" sz="2100" dirty="0" smtClean="0"/>
              <a:t> Philadelphia, PA: Temple University Press. </a:t>
            </a:r>
            <a:endParaRPr lang="en-US" sz="2100" dirty="0"/>
          </a:p>
          <a:p>
            <a:pPr marL="0" indent="0">
              <a:buNone/>
            </a:pPr>
            <a:endParaRPr lang="en-US" sz="2100" dirty="0"/>
          </a:p>
          <a:p>
            <a:r>
              <a:rPr lang="en-US" sz="2100" dirty="0">
                <a:hlinkClick r:id="rId2"/>
              </a:rPr>
              <a:t>https://compact.org</a:t>
            </a:r>
            <a:r>
              <a:rPr lang="en-US" sz="2100" dirty="0" smtClean="0">
                <a:hlinkClick r:id="rId2"/>
              </a:rPr>
              <a:t>/</a:t>
            </a:r>
            <a:endParaRPr lang="en-US" sz="21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47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Community-Based </a:t>
            </a:r>
            <a:r>
              <a:rPr lang="en-US" dirty="0" smtClean="0"/>
              <a:t>Learning at the University of Scranton?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In keeping with the Jesuit, Catholic mission of The University of Scranton, CBL incorporates a global perspective and understanding through integration of theory with practice, direct engagement with community members and personal and critical academic reflection. Community-Based Learning prepares students to understand common challenges facing humanity, identify systemic problems, and develop a commitment to their communities, especially “people who live and work in poverty, illness, inequality, hopelessness, and other social disparities.”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8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CBL different from other types of service or experiential learning programs?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Volunteerism</a:t>
            </a:r>
          </a:p>
          <a:p>
            <a:endParaRPr lang="en-US" sz="2400" dirty="0"/>
          </a:p>
          <a:p>
            <a:r>
              <a:rPr lang="en-US" sz="2400" dirty="0" smtClean="0"/>
              <a:t>Community service</a:t>
            </a:r>
          </a:p>
          <a:p>
            <a:endParaRPr lang="en-US" sz="2400" dirty="0"/>
          </a:p>
          <a:p>
            <a:r>
              <a:rPr lang="en-US" sz="2400" dirty="0" smtClean="0"/>
              <a:t>Community-Based Learning (or Service-Learning)</a:t>
            </a:r>
          </a:p>
          <a:p>
            <a:endParaRPr lang="en-US" sz="2400" dirty="0"/>
          </a:p>
          <a:p>
            <a:r>
              <a:rPr lang="en-US" sz="2400" dirty="0" smtClean="0"/>
              <a:t>Field education</a:t>
            </a:r>
          </a:p>
          <a:p>
            <a:endParaRPr lang="en-US" sz="2400" dirty="0"/>
          </a:p>
          <a:p>
            <a:r>
              <a:rPr lang="en-US" sz="2400" dirty="0" smtClean="0"/>
              <a:t>Internship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CBL different from other types of service or experiential learning programs?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Recipient					Beneficiary					Provider</a:t>
            </a:r>
          </a:p>
          <a:p>
            <a:pPr marL="0" indent="0">
              <a:buNone/>
            </a:pPr>
            <a:r>
              <a:rPr lang="en-US" dirty="0" smtClean="0"/>
              <a:t>Service						Focus						Learning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				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50638" y="3519561"/>
            <a:ext cx="2459421" cy="650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Community-Based Learning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452" y="4171233"/>
            <a:ext cx="2481287" cy="664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19" y="4835755"/>
            <a:ext cx="2481287" cy="6645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959" y="4184083"/>
            <a:ext cx="2481287" cy="66452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682" y="4835755"/>
            <a:ext cx="2481287" cy="6645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30924" y="4959192"/>
            <a:ext cx="228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Volunteerism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665077" y="4294670"/>
            <a:ext cx="228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Field Education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611007" y="4959192"/>
            <a:ext cx="2459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Internship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82262" y="4294670"/>
            <a:ext cx="2196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Community Service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01783" y="5926847"/>
            <a:ext cx="7809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*adapted from </a:t>
            </a:r>
            <a:r>
              <a:rPr lang="en-US" sz="1600" dirty="0" err="1" smtClean="0"/>
              <a:t>Furco</a:t>
            </a:r>
            <a:r>
              <a:rPr lang="en-US" sz="1600" dirty="0" smtClean="0"/>
              <a:t>, A. (1996). </a:t>
            </a:r>
            <a:r>
              <a:rPr lang="en-US" sz="1600" i="1" dirty="0" smtClean="0"/>
              <a:t>Service-learning: A Balanced Approach to Experiential Learning</a:t>
            </a:r>
            <a:r>
              <a:rPr lang="en-US" sz="1600" dirty="0" smtClean="0"/>
              <a:t>. Washington, DC: Corporation for National and Community Service.  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1776248" y="2301766"/>
            <a:ext cx="2144111" cy="21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50069" y="2315360"/>
            <a:ext cx="1933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1554762" y="2743200"/>
            <a:ext cx="2365597" cy="10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80349" y="2749356"/>
            <a:ext cx="25036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5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2619"/>
            <a:ext cx="8596668" cy="468283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Emphasis is on the service being provided</a:t>
            </a:r>
          </a:p>
          <a:p>
            <a:endParaRPr lang="en-US" sz="2800" dirty="0" smtClean="0"/>
          </a:p>
          <a:p>
            <a:r>
              <a:rPr lang="en-US" sz="2800" dirty="0" smtClean="0"/>
              <a:t>Benefits the service recipient</a:t>
            </a:r>
          </a:p>
          <a:p>
            <a:endParaRPr lang="en-US" sz="2800" dirty="0" smtClean="0"/>
          </a:p>
          <a:p>
            <a:r>
              <a:rPr lang="en-US" sz="2800" dirty="0" smtClean="0"/>
              <a:t>Often occurs one-time or sporadically</a:t>
            </a:r>
          </a:p>
          <a:p>
            <a:endParaRPr lang="en-US" sz="2800" dirty="0" smtClean="0"/>
          </a:p>
          <a:p>
            <a:r>
              <a:rPr lang="en-US" sz="2800" dirty="0" smtClean="0"/>
              <a:t>A form of charity</a:t>
            </a:r>
          </a:p>
          <a:p>
            <a:endParaRPr lang="en-US" sz="2800" dirty="0" smtClean="0"/>
          </a:p>
          <a:p>
            <a:r>
              <a:rPr lang="en-US" sz="2800" dirty="0" smtClean="0"/>
              <a:t>No explicit academic learning involved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14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0909"/>
            <a:ext cx="8596668" cy="1699491"/>
          </a:xfrm>
        </p:spPr>
        <p:txBody>
          <a:bodyPr/>
          <a:lstStyle/>
          <a:p>
            <a:r>
              <a:rPr lang="en-US" dirty="0" smtClean="0"/>
              <a:t>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28436"/>
            <a:ext cx="9094739" cy="4498110"/>
          </a:xfrm>
        </p:spPr>
        <p:txBody>
          <a:bodyPr>
            <a:noAutofit/>
          </a:bodyPr>
          <a:lstStyle/>
          <a:p>
            <a:r>
              <a:rPr lang="en-US" sz="2400" dirty="0" smtClean="0"/>
              <a:t>Also a form of charity</a:t>
            </a:r>
          </a:p>
          <a:p>
            <a:endParaRPr lang="en-US" sz="2400" dirty="0"/>
          </a:p>
          <a:p>
            <a:r>
              <a:rPr lang="en-US" sz="2400" dirty="0" smtClean="0"/>
              <a:t>Primary focus is on the service being provided</a:t>
            </a:r>
          </a:p>
          <a:p>
            <a:endParaRPr lang="en-US" sz="2400" dirty="0"/>
          </a:p>
          <a:p>
            <a:r>
              <a:rPr lang="en-US" sz="2400" dirty="0" smtClean="0"/>
              <a:t>Tend to be more structured and tied to learning outcomes for students</a:t>
            </a:r>
          </a:p>
          <a:p>
            <a:endParaRPr lang="en-US" sz="2400" dirty="0"/>
          </a:p>
          <a:p>
            <a:r>
              <a:rPr lang="en-US" sz="2400" dirty="0" smtClean="0"/>
              <a:t>Not usually tied to a course or academic program; may not involve reflection</a:t>
            </a:r>
          </a:p>
          <a:p>
            <a:endParaRPr lang="en-US" sz="2400" dirty="0"/>
          </a:p>
          <a:p>
            <a:r>
              <a:rPr lang="en-US" sz="2400" dirty="0" smtClean="0"/>
              <a:t>Examples: hunger awareness in community; graffiti taskforce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99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Internships/Field Placements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0873"/>
            <a:ext cx="8596668" cy="4600489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Provides students with hands-on learning experiences tied to their academic area of study.</a:t>
            </a:r>
          </a:p>
          <a:p>
            <a:endParaRPr lang="en-US" sz="2400" dirty="0"/>
          </a:p>
          <a:p>
            <a:r>
              <a:rPr lang="en-US" sz="2400" dirty="0" smtClean="0"/>
              <a:t>Do not have to be tied to an academic course or involve reflection.</a:t>
            </a:r>
          </a:p>
          <a:p>
            <a:endParaRPr lang="en-US" sz="2400" dirty="0"/>
          </a:p>
          <a:p>
            <a:r>
              <a:rPr lang="en-US" sz="2400" dirty="0" smtClean="0"/>
              <a:t>Primary focus is on learning for student; not service or community oriented.</a:t>
            </a:r>
          </a:p>
          <a:p>
            <a:endParaRPr lang="en-US" sz="2400" dirty="0"/>
          </a:p>
          <a:p>
            <a:r>
              <a:rPr lang="en-US" sz="2400" dirty="0" smtClean="0"/>
              <a:t>Field placements may benefit the recipients but the focus is still on student learning and career preparation.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253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Community-Based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7819"/>
            <a:ext cx="8596668" cy="4563544"/>
          </a:xfrm>
        </p:spPr>
        <p:txBody>
          <a:bodyPr>
            <a:noAutofit/>
          </a:bodyPr>
          <a:lstStyle/>
          <a:p>
            <a:r>
              <a:rPr lang="en-US" sz="2400" dirty="0" smtClean="0"/>
              <a:t>Equally benefits the student and the community; based in community-defined needs.</a:t>
            </a:r>
          </a:p>
          <a:p>
            <a:endParaRPr lang="en-US" sz="2400" dirty="0"/>
          </a:p>
          <a:p>
            <a:r>
              <a:rPr lang="en-US" sz="2400" dirty="0" smtClean="0"/>
              <a:t>Equal focus on the service being provided and student learning. </a:t>
            </a:r>
          </a:p>
          <a:p>
            <a:endParaRPr lang="en-US" sz="2400" dirty="0"/>
          </a:p>
          <a:p>
            <a:r>
              <a:rPr lang="en-US" sz="2400" dirty="0" smtClean="0"/>
              <a:t>Learning should not be based in just experience of service; tied to curriculum, course learning outcomes, and critical reflection. </a:t>
            </a:r>
          </a:p>
          <a:p>
            <a:endParaRPr lang="en-US" sz="2400" dirty="0"/>
          </a:p>
          <a:p>
            <a:r>
              <a:rPr lang="en-US" sz="2400" dirty="0" smtClean="0"/>
              <a:t>CBL integrates service into courses/academic programs.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91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616</TotalTime>
  <Words>1942</Words>
  <Application>Microsoft Office PowerPoint</Application>
  <PresentationFormat>Widescreen</PresentationFormat>
  <Paragraphs>268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Trebuchet MS</vt:lpstr>
      <vt:lpstr>Wingdings</vt:lpstr>
      <vt:lpstr>Wingdings 3</vt:lpstr>
      <vt:lpstr>Facet</vt:lpstr>
      <vt:lpstr>Community-Based Learning</vt:lpstr>
      <vt:lpstr>What is Community-Based Learning?</vt:lpstr>
      <vt:lpstr>What is Community-Based Learning at the University of Scranton?</vt:lpstr>
      <vt:lpstr>How is CBL different from other types of service or experiential learning programs?</vt:lpstr>
      <vt:lpstr>How is CBL different from other types of service or experiential learning programs?</vt:lpstr>
      <vt:lpstr>Volunteerism</vt:lpstr>
      <vt:lpstr>Community Service</vt:lpstr>
      <vt:lpstr>Internships/Field Placements</vt:lpstr>
      <vt:lpstr>Community-Based Learning</vt:lpstr>
      <vt:lpstr>How is CBL different from Service Learning?</vt:lpstr>
      <vt:lpstr>Who is the Community?</vt:lpstr>
      <vt:lpstr>Why Do CBL? Student Learning Outcomes</vt:lpstr>
      <vt:lpstr>Barriers to CBL for Faculty</vt:lpstr>
      <vt:lpstr>Why do CBL? Benefits for Faculty</vt:lpstr>
      <vt:lpstr>Why Do CBL? Community Engagement Outcomes</vt:lpstr>
      <vt:lpstr>Principles of Good Practice in Community-Based Learning Programs</vt:lpstr>
      <vt:lpstr>Principles of Good Practice in Community-Based Learning Programs</vt:lpstr>
      <vt:lpstr>Constructing a CBL Course</vt:lpstr>
      <vt:lpstr>Constructing a CBL Course</vt:lpstr>
      <vt:lpstr>Constructing a CBL Course</vt:lpstr>
      <vt:lpstr>Constructing a CBL Course</vt:lpstr>
      <vt:lpstr>Constructing a CBL Course</vt:lpstr>
      <vt:lpstr>Constructing a CBL Course</vt:lpstr>
      <vt:lpstr>Constructing a CBL Course</vt:lpstr>
      <vt:lpstr>Constructing a CBL Course</vt:lpstr>
      <vt:lpstr>Constructing a CBL Course</vt:lpstr>
      <vt:lpstr>References and Guides for CBL</vt:lpstr>
    </vt:vector>
  </TitlesOfParts>
  <Company>University of Scranton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Community-Based Learning</dc:title>
  <dc:creator>Dr. Meghan A. Rich Ph.D.</dc:creator>
  <cp:lastModifiedBy>Dr. Meghan A. Rich Ph.D.</cp:lastModifiedBy>
  <cp:revision>86</cp:revision>
  <dcterms:created xsi:type="dcterms:W3CDTF">2018-05-09T16:25:06Z</dcterms:created>
  <dcterms:modified xsi:type="dcterms:W3CDTF">2018-05-29T15:46:57Z</dcterms:modified>
</cp:coreProperties>
</file>